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64" r:id="rId3"/>
    <p:sldId id="265" r:id="rId5"/>
    <p:sldId id="293" r:id="rId6"/>
    <p:sldId id="296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5" r:id="rId31"/>
    <p:sldId id="297" r:id="rId32"/>
    <p:sldId id="300" r:id="rId33"/>
    <p:sldId id="299" r:id="rId34"/>
    <p:sldId id="303" r:id="rId35"/>
    <p:sldId id="302" r:id="rId36"/>
    <p:sldId id="310" r:id="rId37"/>
    <p:sldId id="306" r:id="rId38"/>
    <p:sldId id="304" r:id="rId39"/>
    <p:sldId id="308" r:id="rId40"/>
    <p:sldId id="292" r:id="rId41"/>
  </p:sldIdLst>
  <p:sldSz cx="9144000" cy="5143500"/>
  <p:notesSz cx="6858000" cy="9144000"/>
  <p:embeddedFontLst>
    <p:embeddedFont>
      <p:font typeface="Inter" panose="02000503000000020004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397" userDrawn="1">
          <p15:clr>
            <a:srgbClr val="747775"/>
          </p15:clr>
        </p15:guide>
        <p15:guide id="2" pos="576" userDrawn="1">
          <p15:clr>
            <a:srgbClr val="747775"/>
          </p15:clr>
        </p15:guide>
        <p15:guide id="3" pos="5193" userDrawn="1">
          <p15:clr>
            <a:srgbClr val="747775"/>
          </p15:clr>
        </p15:guide>
        <p15:guide id="4" orient="horz" pos="2843" userDrawn="1">
          <p15:clr>
            <a:srgbClr val="747775"/>
          </p15:clr>
        </p15:guide>
        <p15:guide id="5" orient="horz" pos="967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397"/>
        <p:guide pos="576"/>
        <p:guide pos="5193"/>
        <p:guide orient="horz" pos="2843"/>
        <p:guide orient="horz" pos="96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4c28cc8ae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4c28cc8a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23067d374_0_2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23067d374_0_2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简单说一下周边有什么：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冷帽 卫衣 </a:t>
            </a:r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23067d374_0_2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23067d374_0_2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23067d374_0_3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23067d374_0_3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23067d374_0_3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23067d374_0_3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23067d374_0_3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623067d374_0_3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23067d374_0_3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23067d374_0_3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23067d374_0_3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23067d374_0_3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23067d374_0_3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23067d374_0_3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23067d374_0_1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23067d374_0_1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23067d374_0_3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23067d374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23be42a0f_0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23be42a0f_0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23067d374_0_1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23067d374_0_1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23067d374_0_2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23067d374_0_2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23067d374_0_4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23067d374_0_4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23067d374_0_4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23067d374_0_4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23067d374_0_4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23067d374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 panose="020B0604020202090204"/>
              <a:buNone/>
            </a:pPr>
            <a:r>
              <a:rPr lang="zh-CN" sz="1000">
                <a:solidFill>
                  <a:srgbClr val="78909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12PM中午12点 12AM下午12点</a:t>
            </a:r>
            <a:endParaRPr lang="zh-CN" sz="1000">
              <a:solidFill>
                <a:srgbClr val="78909C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23067d374_0_5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23067d374_0_5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23067d374_0_5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623067d374_0_5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4bc76b623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4bc76b623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23067d374_0_3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23067d374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23067d374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23067d374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23be42a0f_0_2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23be42a0f_0_2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23067d374_0_3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23067d374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23be42a0f_0_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23be42a0f_0_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23067d374_0_2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23067d374_0_2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23067d374_0_2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23067d374_0_2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3067d374_0_2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3067d374_0_2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23067d374_0_2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23067d374_0_2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简单说一下周边有什么：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冷帽 卫衣 </a:t>
            </a:r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hyperlink" Target="https://ttsmaker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3400" y="0"/>
            <a:ext cx="9144000" cy="41832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354175"/>
            <a:ext cx="9148800" cy="386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ctrTitle"/>
          </p:nvPr>
        </p:nvSpPr>
        <p:spPr>
          <a:xfrm>
            <a:off x="771175" y="1864500"/>
            <a:ext cx="74616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32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Vibe Coding &amp; </a:t>
            </a:r>
            <a:r>
              <a:rPr lang="zh-CN" altLang="en-US" sz="32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黑客</a:t>
            </a:r>
            <a:r>
              <a:rPr lang="zh-CN" altLang="en-US" sz="32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松经验分享</a:t>
            </a:r>
            <a:endParaRPr lang="zh-CN" altLang="en-US" sz="3200" b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795025" y="4477488"/>
            <a:ext cx="74139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chemeClr val="accent3"/>
                </a:solidFill>
              </a:rPr>
              <a:t>26</a:t>
            </a:r>
            <a:r>
              <a:rPr lang="zh-CN" sz="1000">
                <a:solidFill>
                  <a:schemeClr val="accent3"/>
                </a:solidFill>
              </a:rPr>
              <a:t>/</a:t>
            </a:r>
            <a:r>
              <a:rPr lang="en-US" altLang="zh-CN" sz="1000">
                <a:solidFill>
                  <a:schemeClr val="accent3"/>
                </a:solidFill>
              </a:rPr>
              <a:t>0</a:t>
            </a:r>
            <a:r>
              <a:rPr lang="zh-CN" sz="1000">
                <a:solidFill>
                  <a:schemeClr val="accent3"/>
                </a:solidFill>
              </a:rPr>
              <a:t>1/202</a:t>
            </a:r>
            <a:r>
              <a:rPr lang="en-US" altLang="zh-CN" sz="1000">
                <a:solidFill>
                  <a:schemeClr val="accent3"/>
                </a:solidFill>
              </a:rPr>
              <a:t>6</a:t>
            </a:r>
            <a:endParaRPr lang="en-US" altLang="zh-CN" sz="1000">
              <a:solidFill>
                <a:schemeClr val="accent3"/>
              </a:solidFill>
            </a:endParaRPr>
          </a:p>
        </p:txBody>
      </p:sp>
      <p:sp>
        <p:nvSpPr>
          <p:cNvPr id="140" name="Google Shape;140;p21"/>
          <p:cNvSpPr txBox="1"/>
          <p:nvPr>
            <p:ph type="ctrTitle"/>
          </p:nvPr>
        </p:nvSpPr>
        <p:spPr>
          <a:xfrm>
            <a:off x="800400" y="2635800"/>
            <a:ext cx="74616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主讲人：0xhardman</a:t>
            </a:r>
            <a:endParaRPr sz="1600" b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53175" y="626772"/>
            <a:ext cx="981700" cy="2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99550" y="961857"/>
            <a:ext cx="1005803" cy="2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201400" y="1319250"/>
            <a:ext cx="129632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-Check in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36450" y="1101875"/>
            <a:ext cx="5609803" cy="37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6704150" y="1101875"/>
            <a:ext cx="1458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帽子、软糖、袜子、马克杯、贴画、还有猫粮、开瓶器钥匙扣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Workshop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2900" y="1050075"/>
            <a:ext cx="5753498" cy="37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6879125" y="1050075"/>
            <a:ext cx="145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赞助商介绍自己的产品，为Hacker介绍相关资源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-Opening Ceremonies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45725" y="1153725"/>
            <a:ext cx="6031987" cy="36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7086475" y="1126350"/>
            <a:ext cx="145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明确规则、注意事项、比赛规模、赞助商介绍赛道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Hack/Build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31"/>
          <p:cNvSpPr txBox="1"/>
          <p:nvPr/>
        </p:nvSpPr>
        <p:spPr>
          <a:xfrm>
            <a:off x="2973375" y="3624100"/>
            <a:ext cx="346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丰富的娱乐 充足的补给 有趣的放松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2316575" y="2738925"/>
            <a:ext cx="2692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8300" y="1173200"/>
            <a:ext cx="5209974" cy="233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2675" y="1173200"/>
            <a:ext cx="1734199" cy="11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0098" y="2327548"/>
            <a:ext cx="1746778" cy="11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79700" y="1153749"/>
            <a:ext cx="1608225" cy="11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79712" y="2341950"/>
            <a:ext cx="1559451" cy="11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-Hack/Build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32"/>
          <p:cNvSpPr txBox="1"/>
          <p:nvPr/>
        </p:nvSpPr>
        <p:spPr>
          <a:xfrm>
            <a:off x="2947450" y="3863850"/>
            <a:ext cx="3152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写代码时间、但别忘了适度休息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74750" y="1029427"/>
            <a:ext cx="5556382" cy="22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31126" y="1051677"/>
            <a:ext cx="1702100" cy="220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950" y="1015175"/>
            <a:ext cx="1702100" cy="227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-Pitch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33"/>
          <p:cNvSpPr txBox="1"/>
          <p:nvPr/>
        </p:nvSpPr>
        <p:spPr>
          <a:xfrm>
            <a:off x="2147613" y="3750575"/>
            <a:ext cx="7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Main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0625" y="1153725"/>
            <a:ext cx="3959382" cy="25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72407" y="1153725"/>
            <a:ext cx="3800564" cy="25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6019638" y="3750575"/>
            <a:ext cx="110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Sponsor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-Closing Ceremonies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34"/>
          <p:cNvSpPr txBox="1"/>
          <p:nvPr/>
        </p:nvSpPr>
        <p:spPr>
          <a:xfrm>
            <a:off x="3418300" y="3208775"/>
            <a:ext cx="2314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Final list demo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+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Winner announce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48625" y="1134275"/>
            <a:ext cx="2951156" cy="19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1125" y="1134275"/>
            <a:ext cx="4727900" cy="19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文本框 0"/>
          <p:cNvSpPr txBox="1"/>
          <p:nvPr/>
        </p:nvSpPr>
        <p:spPr>
          <a:xfrm>
            <a:off x="727075" y="4558665"/>
            <a:ext cx="77393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如果你想找你的获奖照片</a:t>
            </a:r>
            <a:r>
              <a:rPr lang="en-US" altLang="zh-CN"/>
              <a:t> </a:t>
            </a:r>
            <a:r>
              <a:rPr lang="zh-CN" altLang="en-US"/>
              <a:t>可以看这个链接</a:t>
            </a:r>
            <a:r>
              <a:rPr lang="en-US" altLang="zh-CN"/>
              <a:t> https://www.flickr.com/photos/ethglobal/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-After Party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1700" y="1153725"/>
            <a:ext cx="8467697" cy="370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ctrTitle"/>
          </p:nvPr>
        </p:nvSpPr>
        <p:spPr>
          <a:xfrm>
            <a:off x="747250" y="1697250"/>
            <a:ext cx="746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5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心动了吗？</a:t>
            </a:r>
            <a:endParaRPr sz="5600" b="1">
              <a:solidFill>
                <a:srgbClr val="36AFF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ctrTitle"/>
          </p:nvPr>
        </p:nvSpPr>
        <p:spPr>
          <a:xfrm>
            <a:off x="747250" y="1697250"/>
            <a:ext cx="746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5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来点</a:t>
            </a:r>
            <a:endParaRPr sz="5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5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黑客松参赛</a:t>
            </a:r>
            <a:r>
              <a:rPr lang="zh-CN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干货</a:t>
            </a:r>
            <a:endParaRPr sz="5600" b="1">
              <a:solidFill>
                <a:srgbClr val="36AFF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自我介绍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0" y="342900"/>
            <a:ext cx="4990465" cy="4458335"/>
          </a:xfrm>
          <a:prstGeom prst="rect">
            <a:avLst/>
          </a:prstGeom>
        </p:spPr>
      </p:pic>
      <p:pic>
        <p:nvPicPr>
          <p:cNvPr id="3" name="Google Shape;152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93565" y="2571115"/>
            <a:ext cx="363220" cy="36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黑客松里的角色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Hacker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39"/>
          <p:cNvSpPr txBox="1"/>
          <p:nvPr>
            <p:ph type="ctrTitle"/>
          </p:nvPr>
        </p:nvSpPr>
        <p:spPr>
          <a:xfrm>
            <a:off x="802640" y="1150620"/>
            <a:ext cx="1799590" cy="174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前端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后端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合约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设计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产品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Presenter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 strike="sngStrike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气氛组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…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23825" y="717375"/>
            <a:ext cx="3120060" cy="37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 txBox="1"/>
          <p:nvPr>
            <p:ph type="ctrTitle"/>
          </p:nvPr>
        </p:nvSpPr>
        <p:spPr>
          <a:xfrm>
            <a:off x="802900" y="3397750"/>
            <a:ext cx="22410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黑客松并非高不可攀...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毕竟有句话叫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802640" y="3856355"/>
            <a:ext cx="224155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“人人都是产品经理”</a:t>
            </a:r>
            <a:endParaRPr lang="zh-CN"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AI</a:t>
            </a:r>
            <a:r>
              <a:rPr lang="zh-CN" altLang="en-US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时代可以</a:t>
            </a:r>
            <a:r>
              <a:rPr lang="zh-CN" altLang="en-US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加一句</a:t>
            </a:r>
            <a:endParaRPr lang="zh-CN" altLang="en-US"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“人人都是全栈</a:t>
            </a:r>
            <a:r>
              <a:rPr lang="zh-CN" altLang="en-US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开发”</a:t>
            </a:r>
            <a:endParaRPr lang="zh-CN" altLang="en-US"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2880995" y="193675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你觉得哪个角色最重要</a:t>
            </a:r>
            <a:r>
              <a:rPr lang="en-US" altLang="zh-CN"/>
              <a:t>？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黑客松里的角色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Hoster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40"/>
          <p:cNvSpPr txBox="1"/>
          <p:nvPr>
            <p:ph type="ctrTitle"/>
          </p:nvPr>
        </p:nvSpPr>
        <p:spPr>
          <a:xfrm>
            <a:off x="699125" y="1487350"/>
            <a:ext cx="3983400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AngelHack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Dorahack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BeWater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03500" y="717375"/>
            <a:ext cx="3120060" cy="37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/>
        </p:nvSpPr>
        <p:spPr>
          <a:xfrm>
            <a:off x="802900" y="11043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主办方妈妈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802900" y="27158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目标</a:t>
            </a:r>
            <a:endParaRPr lang="zh-CN"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24" name="Google Shape;324;p40"/>
          <p:cNvSpPr txBox="1"/>
          <p:nvPr>
            <p:ph type="ctrTitle"/>
          </p:nvPr>
        </p:nvSpPr>
        <p:spPr>
          <a:xfrm>
            <a:off x="699125" y="3089400"/>
            <a:ext cx="39834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促进生态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广告宣传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nter" panose="02000503000000020004"/>
              <a:buChar char="●"/>
            </a:pP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大活动里的凑场</a:t>
            </a:r>
            <a:b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zh-CN" sz="16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发觉新的值得投资的项目</a:t>
            </a: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找什么样的队友</a:t>
            </a:r>
            <a:r>
              <a:rPr lang="zh-CN" sz="14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-获奖导向</a:t>
            </a:r>
            <a:endParaRPr sz="14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30" name="Google Shape;330;p41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41"/>
          <p:cNvSpPr txBox="1"/>
          <p:nvPr>
            <p:ph type="ctrTitle"/>
          </p:nvPr>
        </p:nvSpPr>
        <p:spPr>
          <a:xfrm>
            <a:off x="900000" y="1441425"/>
            <a:ext cx="4439700" cy="19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从身边人下手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熟悉+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互补+靠谱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通常最大人数5人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推荐团队配置（至少）：2DEV+1产品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人越多分的钱也越多</a:t>
            </a:r>
            <a:b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endParaRPr lang="en-US" altLang="zh-CN"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82875" y="1388002"/>
            <a:ext cx="3981076" cy="26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做什么项目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9" name="Google Shape;339;p42"/>
          <p:cNvSpPr txBox="1"/>
          <p:nvPr>
            <p:ph type="ctrTitle"/>
          </p:nvPr>
        </p:nvSpPr>
        <p:spPr>
          <a:xfrm>
            <a:off x="80572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迁移重构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40" name="Google Shape;340;p42"/>
          <p:cNvSpPr txBox="1"/>
          <p:nvPr>
            <p:ph type="ctrTitle"/>
          </p:nvPr>
        </p:nvSpPr>
        <p:spPr>
          <a:xfrm>
            <a:off x="80572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把其他链上的获奖项目，创建项目迁移过来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049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 txBox="1"/>
          <p:nvPr>
            <p:ph type="ctrTitle"/>
          </p:nvPr>
        </p:nvSpPr>
        <p:spPr>
          <a:xfrm>
            <a:off x="326447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乐高拼接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43" name="Google Shape;343;p42"/>
          <p:cNvSpPr txBox="1"/>
          <p:nvPr>
            <p:ph type="ctrTitle"/>
          </p:nvPr>
        </p:nvSpPr>
        <p:spPr>
          <a:xfrm>
            <a:off x="326447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“缝合怪”围绕一个赛道主题，尽可能多的集成其他赞助商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8924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 txBox="1"/>
          <p:nvPr>
            <p:ph type="ctrTitle"/>
          </p:nvPr>
        </p:nvSpPr>
        <p:spPr>
          <a:xfrm>
            <a:off x="805725" y="37093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关注在地化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46" name="Google Shape;346;p42"/>
          <p:cNvSpPr txBox="1"/>
          <p:nvPr>
            <p:ph type="ctrTitle"/>
          </p:nvPr>
        </p:nvSpPr>
        <p:spPr>
          <a:xfrm>
            <a:off x="805725" y="406260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围绕主题城市做会更有特色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0492" y="2984809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>
            <p:ph type="ctrTitle"/>
          </p:nvPr>
        </p:nvSpPr>
        <p:spPr>
          <a:xfrm>
            <a:off x="3264475" y="37093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功能开发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49" name="Google Shape;349;p42"/>
          <p:cNvSpPr txBox="1"/>
          <p:nvPr>
            <p:ph type="ctrTitle"/>
          </p:nvPr>
        </p:nvSpPr>
        <p:spPr>
          <a:xfrm>
            <a:off x="3264475" y="406260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 panose="020B0604020202090204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想想自己喜欢/关注的产品有什么你想帮他们开发的功能？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89242" y="2984809"/>
            <a:ext cx="760600" cy="7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47700" y="-147775"/>
            <a:ext cx="3556625" cy="35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8;p42"/>
          <p:cNvSpPr txBox="1"/>
          <p:nvPr/>
        </p:nvSpPr>
        <p:spPr>
          <a:xfrm>
            <a:off x="5798760" y="3800130"/>
            <a:ext cx="20181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关注少数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群体</a:t>
            </a:r>
            <a:endParaRPr lang="zh-CN"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5" name="Google Shape;349;p42"/>
          <p:cNvSpPr txBox="1"/>
          <p:nvPr/>
        </p:nvSpPr>
        <p:spPr>
          <a:xfrm>
            <a:off x="5798760" y="4153405"/>
            <a:ext cx="20181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9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残疾人</a:t>
            </a:r>
            <a:r>
              <a:rPr lang="en-US" alt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、</a:t>
            </a:r>
            <a:r>
              <a:rPr lang="zh-CN" altLang="en-US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动物</a:t>
            </a:r>
            <a:r>
              <a:rPr lang="en-US" alt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...</a:t>
            </a:r>
            <a:r>
              <a:rPr lang="zh-CN" altLang="en-US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需求</a:t>
            </a:r>
            <a:endParaRPr lang="zh-CN" altLang="en-US"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6" name="Google Shape;350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23527" y="3075614"/>
            <a:ext cx="760600" cy="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坑点提示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" name="Google Shape;358;p43"/>
          <p:cNvSpPr txBox="1"/>
          <p:nvPr>
            <p:ph type="ctrTitle"/>
          </p:nvPr>
        </p:nvSpPr>
        <p:spPr>
          <a:xfrm>
            <a:off x="80572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请勿踩点提交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59" name="Google Shape;359;p43"/>
          <p:cNvSpPr txBox="1"/>
          <p:nvPr>
            <p:ph type="ctrTitle"/>
          </p:nvPr>
        </p:nvSpPr>
        <p:spPr>
          <a:xfrm>
            <a:off x="80572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线下黑客松可能有大量人踩点提交造成网络拥堵影响提交结果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049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>
            <p:ph type="ctrTitle"/>
          </p:nvPr>
        </p:nvSpPr>
        <p:spPr>
          <a:xfrm>
            <a:off x="326447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区分12PM和12AM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62" name="Google Shape;362;p43"/>
          <p:cNvSpPr txBox="1"/>
          <p:nvPr>
            <p:ph type="ctrTitle"/>
          </p:nvPr>
        </p:nvSpPr>
        <p:spPr>
          <a:xfrm>
            <a:off x="326447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请问11AM后一个小时是12PM还是12AM？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8924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>
            <p:ph type="ctrTitle"/>
          </p:nvPr>
        </p:nvSpPr>
        <p:spPr>
          <a:xfrm>
            <a:off x="805725" y="38650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关注官方信息渠道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65" name="Google Shape;365;p43"/>
          <p:cNvSpPr txBox="1"/>
          <p:nvPr>
            <p:ph type="ctrTitle"/>
          </p:nvPr>
        </p:nvSpPr>
        <p:spPr>
          <a:xfrm>
            <a:off x="805725" y="42183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寻找有设计奖的赞助商，围绕赞助商进行设计以及简单功能实现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0492" y="31405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/>
          <p:nvPr>
            <p:ph type="ctrTitle"/>
          </p:nvPr>
        </p:nvSpPr>
        <p:spPr>
          <a:xfrm>
            <a:off x="3264475" y="38215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填完资料!=提交成功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68" name="Google Shape;368;p43"/>
          <p:cNvSpPr txBox="1"/>
          <p:nvPr>
            <p:ph type="ctrTitle"/>
          </p:nvPr>
        </p:nvSpPr>
        <p:spPr>
          <a:xfrm>
            <a:off x="3264475" y="417480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可能需要进行提交按钮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69" name="Google Shape;369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89242" y="3097009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/>
          <p:nvPr>
            <p:ph type="ctrTitle"/>
          </p:nvPr>
        </p:nvSpPr>
        <p:spPr>
          <a:xfrm>
            <a:off x="5827300" y="2131350"/>
            <a:ext cx="2285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渠道提交可能无效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1" name="Google Shape;371;p43"/>
          <p:cNvSpPr txBox="1"/>
          <p:nvPr>
            <p:ph type="ctrTitle"/>
          </p:nvPr>
        </p:nvSpPr>
        <p:spPr>
          <a:xfrm>
            <a:off x="5827300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一些黑客松可能会要求在多处提交，但只有一处的提交是有效的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52067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3"/>
          <p:cNvSpPr txBox="1"/>
          <p:nvPr>
            <p:ph type="ctrTitle"/>
          </p:nvPr>
        </p:nvSpPr>
        <p:spPr>
          <a:xfrm>
            <a:off x="5864913" y="3865038"/>
            <a:ext cx="2285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黑客松!=创业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74" name="Google Shape;374;p43"/>
          <p:cNvSpPr txBox="1"/>
          <p:nvPr>
            <p:ph type="ctrTitle"/>
          </p:nvPr>
        </p:nvSpPr>
        <p:spPr>
          <a:xfrm>
            <a:off x="5864913" y="4218313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请理解黑客松的目标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勿忘画饼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89679" y="3140521"/>
            <a:ext cx="760600" cy="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工具推荐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81" name="Google Shape;381;p44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2" name="Google Shape;382;p44"/>
          <p:cNvSpPr txBox="1"/>
          <p:nvPr>
            <p:ph type="ctrTitle"/>
          </p:nvPr>
        </p:nvSpPr>
        <p:spPr>
          <a:xfrm>
            <a:off x="80572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TTmaker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83" name="Google Shape;383;p44"/>
          <p:cNvSpPr txBox="1"/>
          <p:nvPr>
            <p:ph type="ctrTitle"/>
          </p:nvPr>
        </p:nvSpPr>
        <p:spPr>
          <a:xfrm>
            <a:off x="73460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 u="sng">
                <a:solidFill>
                  <a:schemeClr val="hlink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  <a:hlinkClick r:id="rId1"/>
              </a:rPr>
              <a:t>https://ttsmaker.com/</a:t>
            </a:r>
            <a:br>
              <a:rPr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en-US" alt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https://www.openai.fm/</a:t>
            </a:r>
            <a:br>
              <a:rPr lang="en-US" alt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语音生成器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84" name="Google Shape;384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049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 txBox="1"/>
          <p:nvPr>
            <p:ph type="ctrTitle"/>
          </p:nvPr>
        </p:nvSpPr>
        <p:spPr>
          <a:xfrm>
            <a:off x="326447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剪映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86" name="Google Shape;386;p44"/>
          <p:cNvSpPr txBox="1"/>
          <p:nvPr>
            <p:ph type="ctrTitle"/>
          </p:nvPr>
        </p:nvSpPr>
        <p:spPr>
          <a:xfrm>
            <a:off x="326447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建议输出720P 30帧率，大小不超过40M，时间3-5min</a:t>
            </a:r>
            <a:endParaRPr lang="en-US" altLang="zh-CN"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8924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>
            <p:ph type="ctrTitle"/>
          </p:nvPr>
        </p:nvSpPr>
        <p:spPr>
          <a:xfrm>
            <a:off x="805725" y="37093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PPT生成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89" name="Google Shape;389;p44"/>
          <p:cNvSpPr txBox="1"/>
          <p:nvPr>
            <p:ph type="ctrTitle"/>
          </p:nvPr>
        </p:nvSpPr>
        <p:spPr>
          <a:xfrm>
            <a:off x="805725" y="406260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https://gamma.app/</a:t>
            </a:r>
            <a:b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直接前端生成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0492" y="2984809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 txBox="1"/>
          <p:nvPr>
            <p:ph type="ctrTitle"/>
          </p:nvPr>
        </p:nvSpPr>
        <p:spPr>
          <a:xfrm>
            <a:off x="3264475" y="37093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Deepl翻译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92" name="Google Shape;392;p44"/>
          <p:cNvSpPr txBox="1"/>
          <p:nvPr>
            <p:ph type="ctrTitle"/>
          </p:nvPr>
        </p:nvSpPr>
        <p:spPr>
          <a:xfrm>
            <a:off x="3264475" y="406260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https://www.deepl.com/transl</a:t>
            </a:r>
            <a:r>
              <a:rPr lang="zh-CN" altLang="en-US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沉浸式翻译</a:t>
            </a:r>
            <a:br>
              <a:rPr lang="zh-CN" altLang="en-US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en-US" alt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https://immersivetranslate.com/zh-Hans/</a:t>
            </a:r>
            <a:endParaRPr lang="en-US" altLang="zh-CN"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89242" y="2984809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>
            <p:ph type="ctrTitle"/>
          </p:nvPr>
        </p:nvSpPr>
        <p:spPr>
          <a:xfrm>
            <a:off x="5798450" y="225997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AI</a:t>
            </a:r>
            <a:r>
              <a:rPr lang="zh-CN" altLang="en-US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辅助</a:t>
            </a:r>
            <a:endParaRPr lang="zh-CN" altLang="en-US"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95" name="Google Shape;395;p44"/>
          <p:cNvSpPr txBox="1"/>
          <p:nvPr>
            <p:ph type="ctrTitle"/>
          </p:nvPr>
        </p:nvSpPr>
        <p:spPr>
          <a:xfrm>
            <a:off x="5799085" y="258213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Claude Code</a:t>
            </a:r>
            <a:br>
              <a:rPr lang="en-US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zh-CN" altLang="en-US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也有一些专门正对巧克力优化的</a:t>
            </a:r>
            <a:r>
              <a:rPr lang="en-US" alt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IDE</a:t>
            </a:r>
            <a:endParaRPr lang="en-US" altLang="zh-CN"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23217" y="149926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>
            <p:ph type="ctrTitle"/>
          </p:nvPr>
        </p:nvSpPr>
        <p:spPr>
          <a:xfrm>
            <a:off x="5798450" y="38230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开发组件/框架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98" name="Google Shape;398;p44"/>
          <p:cNvSpPr txBox="1"/>
          <p:nvPr>
            <p:ph type="ctrTitle"/>
          </p:nvPr>
        </p:nvSpPr>
        <p:spPr>
          <a:xfrm>
            <a:off x="5798450" y="4176325"/>
            <a:ext cx="23838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大思路</a:t>
            </a:r>
            <a:r>
              <a:rPr lang="en-US" alt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：nextjs</a:t>
            </a:r>
            <a:r>
              <a:rPr lang="zh-CN" altLang="en-US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一把梭</a:t>
            </a:r>
            <a:b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前端：shadcn cult-ui magicui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前端+区块链：https://scaffoldeth.io/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399" name="Google Shape;399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23217" y="3098534"/>
            <a:ext cx="760600" cy="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获奖技巧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05" name="Google Shape;405;p45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p45"/>
          <p:cNvSpPr txBox="1"/>
          <p:nvPr>
            <p:ph type="ctrTitle"/>
          </p:nvPr>
        </p:nvSpPr>
        <p:spPr>
          <a:xfrm>
            <a:off x="80572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勤提交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07" name="Google Shape;407;p45"/>
          <p:cNvSpPr txBox="1"/>
          <p:nvPr>
            <p:ph type="ctrTitle"/>
          </p:nvPr>
        </p:nvSpPr>
        <p:spPr>
          <a:xfrm>
            <a:off x="80572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一些线上黑客松会考察提交记录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08" name="Google Shape;408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049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/>
          <p:nvPr>
            <p:ph type="ctrTitle"/>
          </p:nvPr>
        </p:nvSpPr>
        <p:spPr>
          <a:xfrm>
            <a:off x="326447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细读题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10" name="Google Shape;410;p45"/>
          <p:cNvSpPr txBox="1"/>
          <p:nvPr>
            <p:ph type="ctrTitle"/>
          </p:nvPr>
        </p:nvSpPr>
        <p:spPr>
          <a:xfrm>
            <a:off x="326447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贴合赞助商要求去干事，不要“集成了就行”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8924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>
            <p:ph type="ctrTitle"/>
          </p:nvPr>
        </p:nvSpPr>
        <p:spPr>
          <a:xfrm>
            <a:off x="805725" y="37093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关注热点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13" name="Google Shape;413;p45"/>
          <p:cNvSpPr txBox="1"/>
          <p:nvPr>
            <p:ph type="ctrTitle"/>
          </p:nvPr>
        </p:nvSpPr>
        <p:spPr>
          <a:xfrm>
            <a:off x="805725" y="406260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关注近期热点活动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14" name="Google Shape;414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0492" y="2984809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5"/>
          <p:cNvSpPr txBox="1"/>
          <p:nvPr>
            <p:ph type="ctrTitle"/>
          </p:nvPr>
        </p:nvSpPr>
        <p:spPr>
          <a:xfrm>
            <a:off x="3264475" y="37093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勿交白卷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16" name="Google Shape;416;p45"/>
          <p:cNvSpPr txBox="1"/>
          <p:nvPr>
            <p:ph type="ctrTitle"/>
          </p:nvPr>
        </p:nvSpPr>
        <p:spPr>
          <a:xfrm>
            <a:off x="3264475" y="4062600"/>
            <a:ext cx="2139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流程的完整比功能实现更重要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一定要让别人明白你们在做什么。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17" name="Google Shape;417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89242" y="2984809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5"/>
          <p:cNvSpPr txBox="1"/>
          <p:nvPr>
            <p:ph type="ctrTitle"/>
          </p:nvPr>
        </p:nvSpPr>
        <p:spPr>
          <a:xfrm>
            <a:off x="5639700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提前布局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19" name="Google Shape;419;p45"/>
          <p:cNvSpPr txBox="1"/>
          <p:nvPr>
            <p:ph type="ctrTitle"/>
          </p:nvPr>
        </p:nvSpPr>
        <p:spPr>
          <a:xfrm>
            <a:off x="5639700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提前开始研究自己要做什么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什么赛道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20" name="Google Shape;420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64467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 小技巧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26" name="Google Shape;426;p46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7" name="Google Shape;427;p46"/>
          <p:cNvSpPr txBox="1"/>
          <p:nvPr>
            <p:ph type="ctrTitle"/>
          </p:nvPr>
        </p:nvSpPr>
        <p:spPr>
          <a:xfrm>
            <a:off x="80572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多穿点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28" name="Google Shape;428;p46"/>
          <p:cNvSpPr txBox="1"/>
          <p:nvPr>
            <p:ph type="ctrTitle"/>
          </p:nvPr>
        </p:nvSpPr>
        <p:spPr>
          <a:xfrm>
            <a:off x="80572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黑客松需要长期处在空调环境中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建议大家长袖长裤，准备一个毯子更好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29" name="Google Shape;429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049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6"/>
          <p:cNvSpPr txBox="1"/>
          <p:nvPr>
            <p:ph type="ctrTitle"/>
          </p:nvPr>
        </p:nvSpPr>
        <p:spPr>
          <a:xfrm>
            <a:off x="3264475" y="2131350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拍照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31" name="Google Shape;431;p46"/>
          <p:cNvSpPr txBox="1"/>
          <p:nvPr>
            <p:ph type="ctrTitle"/>
          </p:nvPr>
        </p:nvSpPr>
        <p:spPr>
          <a:xfrm>
            <a:off x="3264475" y="248462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1. </a:t>
            </a: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建议大家一到黑客松场地就用拍立得拍照，拍晚了会没相纸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2. Pitch结束后会有摄影师，可以找一下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3. 穿着ETHGlobal的衣服更容易被摄影师拍到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32" name="Google Shape;432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89242" y="1406834"/>
            <a:ext cx="760600" cy="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 txBox="1"/>
          <p:nvPr>
            <p:ph type="ctrTitle"/>
          </p:nvPr>
        </p:nvSpPr>
        <p:spPr>
          <a:xfrm>
            <a:off x="5798450" y="2259975"/>
            <a:ext cx="20181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提前Pitch目标赛道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34" name="Google Shape;434;p46"/>
          <p:cNvSpPr txBox="1"/>
          <p:nvPr>
            <p:ph type="ctrTitle"/>
          </p:nvPr>
        </p:nvSpPr>
        <p:spPr>
          <a:xfrm>
            <a:off x="5798450" y="2613250"/>
            <a:ext cx="2139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有寻求建议，多问问题，混个脸熟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35" name="Google Shape;435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23217" y="1535459"/>
            <a:ext cx="760600" cy="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打什么黑客松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？</a:t>
            </a:r>
            <a:endParaRPr lang="en-US" altLang="zh-CN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47" name="Google Shape;447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31330" y="0"/>
            <a:ext cx="2312670" cy="4979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04850" y="1131570"/>
            <a:ext cx="820674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简单来说黑客松</a:t>
            </a:r>
            <a:r>
              <a:rPr lang="en-US" altLang="zh-CN"/>
              <a:t>：</a:t>
            </a:r>
            <a:endParaRPr lang="en-US" altLang="zh-CN"/>
          </a:p>
          <a:p>
            <a:r>
              <a:rPr lang="zh-CN" altLang="en-US"/>
              <a:t>按主办方的目的</a:t>
            </a:r>
            <a:r>
              <a:rPr lang="en-US" altLang="zh-CN"/>
              <a:t>：DEMO</a:t>
            </a:r>
            <a:r>
              <a:rPr lang="zh-CN" altLang="en-US"/>
              <a:t>松</a:t>
            </a:r>
            <a:r>
              <a:rPr lang="en-US" altLang="zh-CN"/>
              <a:t>、Build</a:t>
            </a:r>
            <a:r>
              <a:rPr lang="zh-CN" altLang="en-US"/>
              <a:t>松</a:t>
            </a:r>
            <a:r>
              <a:rPr lang="en-US" altLang="zh-CN"/>
              <a:t>、</a:t>
            </a:r>
            <a:r>
              <a:rPr lang="zh-CN" altLang="en-US"/>
              <a:t>黑客松</a:t>
            </a:r>
            <a:endParaRPr lang="zh-CN" altLang="en-US"/>
          </a:p>
          <a:p>
            <a:r>
              <a:rPr lang="zh-CN" altLang="en-US"/>
              <a:t>按赛博属性</a:t>
            </a:r>
            <a:r>
              <a:rPr lang="en-US" altLang="zh-CN"/>
              <a:t>：</a:t>
            </a:r>
            <a:r>
              <a:rPr lang="zh-CN" altLang="en-US"/>
              <a:t>线上黑客松</a:t>
            </a:r>
            <a:r>
              <a:rPr lang="en-US" altLang="zh-CN"/>
              <a:t>、</a:t>
            </a:r>
            <a:r>
              <a:rPr lang="zh-CN" altLang="en-US"/>
              <a:t>线下</a:t>
            </a:r>
            <a:r>
              <a:rPr lang="zh-CN" altLang="en-US"/>
              <a:t>黑客松</a:t>
            </a:r>
            <a:endParaRPr lang="zh-CN" altLang="en-US"/>
          </a:p>
          <a:p>
            <a:r>
              <a:rPr lang="zh-CN" altLang="en-US"/>
              <a:t>按规模</a:t>
            </a:r>
            <a:r>
              <a:rPr lang="en-US" altLang="zh-CN"/>
              <a:t>：</a:t>
            </a:r>
            <a:r>
              <a:rPr lang="zh-CN" altLang="en-US"/>
              <a:t>地区黑客松</a:t>
            </a:r>
            <a:r>
              <a:rPr lang="en-US" altLang="zh-CN"/>
              <a:t>、</a:t>
            </a:r>
            <a:r>
              <a:rPr lang="zh-CN" altLang="en-US"/>
              <a:t>世界黑客松</a:t>
            </a:r>
            <a:r>
              <a:rPr lang="en-US" altLang="zh-CN"/>
              <a:t>、</a:t>
            </a:r>
            <a:r>
              <a:rPr lang="zh-CN" altLang="en-US"/>
              <a:t>休闲</a:t>
            </a:r>
            <a:r>
              <a:rPr lang="zh-CN" altLang="en-US"/>
              <a:t>黑客松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因人而异</a:t>
            </a:r>
            <a:r>
              <a:rPr lang="en-US" altLang="zh-CN"/>
              <a:t>，</a:t>
            </a:r>
            <a:r>
              <a:rPr lang="zh-CN" altLang="en-US"/>
              <a:t>选适合你的</a:t>
            </a:r>
            <a:r>
              <a:rPr lang="en-US" altLang="zh-CN"/>
              <a:t>：</a:t>
            </a:r>
            <a:endParaRPr lang="en-US" altLang="zh-CN"/>
          </a:p>
          <a:p>
            <a:r>
              <a:rPr lang="zh-CN" altLang="en-US"/>
              <a:t>新手</a:t>
            </a:r>
            <a:r>
              <a:rPr lang="en-US" altLang="zh-CN"/>
              <a:t>：</a:t>
            </a:r>
            <a:r>
              <a:rPr lang="zh-CN" altLang="en-US"/>
              <a:t>老老实实冲黑客松</a:t>
            </a:r>
            <a:r>
              <a:rPr lang="en-US" altLang="zh-CN"/>
              <a:t>，</a:t>
            </a:r>
            <a:r>
              <a:rPr lang="zh-CN" altLang="en-US"/>
              <a:t>先交朋友</a:t>
            </a:r>
            <a:r>
              <a:rPr lang="en-US" altLang="zh-CN"/>
              <a:t>、</a:t>
            </a:r>
            <a:r>
              <a:rPr lang="zh-CN" altLang="en-US"/>
              <a:t>后考虑</a:t>
            </a:r>
            <a:r>
              <a:rPr lang="zh-CN" altLang="en-US"/>
              <a:t>得奖</a:t>
            </a:r>
            <a:endParaRPr lang="zh-CN" altLang="en-US"/>
          </a:p>
          <a:p>
            <a:r>
              <a:rPr lang="zh-CN" altLang="en-US"/>
              <a:t>创业选手</a:t>
            </a:r>
            <a:r>
              <a:rPr lang="en-US" altLang="zh-CN"/>
              <a:t>：DEMO</a:t>
            </a:r>
            <a:r>
              <a:rPr lang="zh-CN" altLang="en-US"/>
              <a:t>松</a:t>
            </a:r>
            <a:r>
              <a:rPr lang="en-US" altLang="zh-CN"/>
              <a:t>、</a:t>
            </a:r>
            <a:r>
              <a:rPr lang="en-US" altLang="zh-CN"/>
              <a:t>Build</a:t>
            </a:r>
            <a:r>
              <a:rPr lang="zh-CN" altLang="en-US"/>
              <a:t>松</a:t>
            </a:r>
            <a:endParaRPr lang="zh-CN" altLang="en-US"/>
          </a:p>
          <a:p>
            <a:r>
              <a:rPr lang="zh-CN" altLang="en-US"/>
              <a:t>经费充足</a:t>
            </a:r>
            <a:r>
              <a:rPr lang="en-US" altLang="zh-CN"/>
              <a:t>、</a:t>
            </a:r>
            <a:r>
              <a:rPr lang="zh-CN" altLang="en-US"/>
              <a:t>时间充裕</a:t>
            </a:r>
            <a:r>
              <a:rPr lang="en-US" altLang="zh-CN"/>
              <a:t>：</a:t>
            </a:r>
            <a:r>
              <a:rPr lang="zh-CN" altLang="en-US"/>
              <a:t>打世界级黑客松</a:t>
            </a:r>
            <a:r>
              <a:rPr lang="en-US" altLang="zh-CN"/>
              <a:t>（</a:t>
            </a:r>
            <a:r>
              <a:rPr lang="zh-CN" altLang="en-US"/>
              <a:t>也可以申请</a:t>
            </a:r>
            <a:r>
              <a:rPr lang="en-US" altLang="zh-CN"/>
              <a:t>GCC/ETHPanda</a:t>
            </a:r>
            <a:r>
              <a:rPr lang="zh-CN" altLang="en-US"/>
              <a:t>机票赞助</a:t>
            </a:r>
            <a:r>
              <a:rPr lang="en-US" altLang="zh-CN"/>
              <a:t>）</a:t>
            </a:r>
            <a:endParaRPr lang="en-US" altLang="zh-CN"/>
          </a:p>
          <a:p>
            <a:r>
              <a:rPr lang="zh-CN" altLang="en-US"/>
              <a:t>英语不好</a:t>
            </a:r>
            <a:r>
              <a:rPr lang="en-US" altLang="zh-CN"/>
              <a:t>：</a:t>
            </a:r>
            <a:r>
              <a:rPr lang="zh-CN" altLang="en-US"/>
              <a:t>先打国内的</a:t>
            </a:r>
            <a:r>
              <a:rPr lang="en-US" altLang="zh-CN"/>
              <a:t>，</a:t>
            </a:r>
            <a:r>
              <a:rPr lang="zh-CN" altLang="en-US"/>
              <a:t>抱个英语好的腿子哥</a:t>
            </a:r>
            <a:r>
              <a:rPr lang="en-US" altLang="zh-CN"/>
              <a:t>/</a:t>
            </a:r>
            <a:r>
              <a:rPr lang="zh-CN" altLang="en-US"/>
              <a:t>姐</a:t>
            </a:r>
            <a:r>
              <a:rPr lang="zh-CN" altLang="en-US"/>
              <a:t>再说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说出你的情况我给你推荐</a:t>
            </a:r>
            <a:r>
              <a:rPr lang="en-US" altLang="zh-CN"/>
              <a:t>？</a:t>
            </a:r>
            <a:endParaRPr lang="en-US" altLang="zh-CN"/>
          </a:p>
          <a:p>
            <a:r>
              <a:rPr lang="zh-CN" altLang="en-US"/>
              <a:t>各地区的黑客松</a:t>
            </a:r>
            <a:r>
              <a:rPr lang="en-US" altLang="zh-CN"/>
              <a:t>：ETHShanghai、ETHBeijing、ETH</a:t>
            </a:r>
            <a:r>
              <a:rPr lang="en-US" altLang="zh-CN"/>
              <a:t>Guangzhou...</a:t>
            </a:r>
            <a:endParaRPr lang="en-US" altLang="zh-CN"/>
          </a:p>
          <a:p>
            <a:r>
              <a:rPr lang="zh-CN" altLang="en-US"/>
              <a:t>世界级黑客松</a:t>
            </a:r>
            <a:r>
              <a:rPr lang="en-US" altLang="zh-CN"/>
              <a:t>：ETHGlobal </a:t>
            </a:r>
            <a:r>
              <a:rPr lang="zh-CN" altLang="en-US"/>
              <a:t>的</a:t>
            </a:r>
            <a:r>
              <a:rPr lang="en-US" altLang="zh-CN"/>
              <a:t> Cannes、NYC、LIsbon、Tokyo、</a:t>
            </a:r>
            <a:r>
              <a:rPr lang="en-US" altLang="zh-CN"/>
              <a:t>Mumbai</a:t>
            </a:r>
            <a:endParaRPr lang="en-US" altLang="zh-CN"/>
          </a:p>
          <a:p>
            <a:r>
              <a:rPr lang="zh-CN" altLang="en-US"/>
              <a:t>线上黑客松</a:t>
            </a:r>
            <a:r>
              <a:rPr lang="en-US" altLang="zh-CN"/>
              <a:t>：LXDAO </a:t>
            </a:r>
            <a:r>
              <a:rPr lang="zh-CN" altLang="en-US"/>
              <a:t>休闲</a:t>
            </a:r>
            <a:r>
              <a:rPr lang="zh-CN" altLang="en-US"/>
              <a:t>黑客松</a:t>
            </a:r>
            <a:endParaRPr lang="zh-CN" altLang="en-US"/>
          </a:p>
          <a:p>
            <a:r>
              <a:rPr lang="en-US" altLang="zh-CN"/>
              <a:t>DEMO</a:t>
            </a:r>
            <a:r>
              <a:rPr lang="zh-CN" altLang="en-US"/>
              <a:t>松</a:t>
            </a:r>
            <a:r>
              <a:rPr lang="en-US" altLang="zh-CN"/>
              <a:t>：BNB、Solana</a:t>
            </a:r>
            <a:r>
              <a:rPr lang="zh-CN" altLang="en-US"/>
              <a:t>这种比较有能量的组织</a:t>
            </a:r>
            <a:r>
              <a:rPr lang="zh-CN" altLang="en-US"/>
              <a:t>举办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Vibe 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Coding</a:t>
            </a:r>
            <a:endParaRPr lang="en-US" altLang="zh-CN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文本框 2"/>
          <p:cNvSpPr txBox="1"/>
          <p:nvPr/>
        </p:nvSpPr>
        <p:spPr>
          <a:xfrm>
            <a:off x="704850" y="1374775"/>
            <a:ext cx="47853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是什么</a:t>
            </a:r>
            <a:r>
              <a:rPr lang="en-US" altLang="zh-CN"/>
              <a:t>？</a:t>
            </a:r>
            <a:endParaRPr lang="en-US" altLang="zh-CN"/>
          </a:p>
          <a:p>
            <a:r>
              <a:rPr lang="zh-CN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氛围编程</a:t>
            </a:r>
            <a:r>
              <a:rPr lang="en-US" altLang="zh-CN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，</a:t>
            </a:r>
            <a:r>
              <a:rPr lang="zh-CN" altLang="en-US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自己一行代码都不看</a:t>
            </a:r>
            <a:r>
              <a:rPr lang="en-US" altLang="zh-CN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，</a:t>
            </a:r>
            <a:r>
              <a:rPr lang="zh-CN" altLang="en-US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全靠自然语言操作</a:t>
            </a:r>
            <a:r>
              <a:rPr lang="en-US" altLang="zh-CN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AI</a:t>
            </a:r>
            <a:r>
              <a:rPr lang="zh-CN" altLang="en-US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代码</a:t>
            </a:r>
            <a:endParaRPr lang="zh-CN" altLang="en-US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endParaRPr lang="zh-CN" altLang="en-US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r>
              <a:rPr lang="zh-CN" altLang="en-US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掌握</a:t>
            </a:r>
            <a:r>
              <a:rPr lang="en-US" altLang="zh-CN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VibeCoding </a:t>
            </a:r>
            <a:r>
              <a:rPr lang="zh-CN" altLang="en-US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犹如</a:t>
            </a:r>
            <a:r>
              <a:rPr lang="en-US" altLang="zh-CN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20 </a:t>
            </a:r>
            <a:r>
              <a:rPr lang="zh-CN" altLang="en-US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年前的程序员掌握搜索引擎</a:t>
            </a:r>
            <a:r>
              <a:rPr lang="en-US" altLang="zh-CN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，</a:t>
            </a:r>
            <a:r>
              <a:rPr lang="zh-CN" altLang="en-US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必将成为基础技能</a:t>
            </a:r>
            <a:r>
              <a:rPr lang="en-US" altLang="zh-CN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。</a:t>
            </a:r>
            <a:endParaRPr lang="en-US" altLang="zh-CN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endParaRPr lang="en-US" altLang="zh-CN"/>
          </a:p>
          <a:p>
            <a:r>
              <a:rPr lang="zh-CN" altLang="en-US"/>
              <a:t>但是</a:t>
            </a:r>
            <a:r>
              <a:rPr lang="en-US" altLang="zh-CN"/>
              <a:t> Vibe Coding </a:t>
            </a:r>
            <a:r>
              <a:rPr lang="zh-CN" altLang="en-US"/>
              <a:t>也不意味你一点代码也不用懂</a:t>
            </a:r>
            <a:r>
              <a:rPr lang="en-US" altLang="zh-CN"/>
              <a:t>，</a:t>
            </a:r>
            <a:endParaRPr lang="en-US" altLang="zh-CN"/>
          </a:p>
          <a:p>
            <a:r>
              <a:rPr lang="zh-CN" altLang="en-US"/>
              <a:t>如果你掌握基本的技能</a:t>
            </a:r>
            <a:r>
              <a:rPr lang="en-US" altLang="zh-CN"/>
              <a:t>，</a:t>
            </a:r>
            <a:r>
              <a:rPr lang="zh-CN" altLang="en-US"/>
              <a:t>将是</a:t>
            </a:r>
            <a:r>
              <a:rPr lang="zh-CN" altLang="en-US"/>
              <a:t>犹如神助</a:t>
            </a:r>
            <a:endParaRPr lang="zh-CN" altLang="en-US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8970" y="1489075"/>
            <a:ext cx="3119755" cy="2165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黑客松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？</a:t>
            </a:r>
            <a:endParaRPr lang="en-US" altLang="zh-CN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63730" y="869150"/>
            <a:ext cx="3431476" cy="35661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04850" y="1374775"/>
            <a:ext cx="478536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是什么</a:t>
            </a:r>
            <a:r>
              <a:rPr lang="en-US" altLang="zh-CN"/>
              <a:t>？</a:t>
            </a:r>
            <a:endParaRPr lang="en-US" altLang="zh-CN"/>
          </a:p>
          <a:p>
            <a:r>
              <a:rPr lang="zh-CN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组一个小型的互联网公司在几天里爆肝一个产品。</a:t>
            </a:r>
            <a:endParaRPr lang="zh-CN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endParaRPr lang="zh-CN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r>
              <a:rPr lang="zh-CN" altLang="en-US"/>
              <a:t>黑客松有什么意义</a:t>
            </a:r>
            <a:r>
              <a:rPr lang="en-US" altLang="zh-CN"/>
              <a:t>？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拿高额奖金</a:t>
            </a:r>
            <a:r>
              <a:rPr lang="zh-CN" altLang="en-US"/>
              <a:t>赚钱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入行的最佳</a:t>
            </a:r>
            <a:r>
              <a:rPr lang="zh-CN" altLang="en-US"/>
              <a:t>跳板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为自己的项目</a:t>
            </a:r>
            <a:r>
              <a:rPr lang="zh-CN" altLang="en-US"/>
              <a:t>宣传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认识志同道合思维同频的朋友</a:t>
            </a:r>
            <a:r>
              <a:rPr lang="en-US" altLang="zh-CN"/>
              <a:t>，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认识金主</a:t>
            </a:r>
            <a:r>
              <a:rPr lang="zh-CN" altLang="en-US"/>
              <a:t>爸爸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蹭吃蹭喝蹭</a:t>
            </a:r>
            <a:r>
              <a:rPr lang="zh-CN" altLang="en-US"/>
              <a:t>穿</a:t>
            </a:r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顺便</a:t>
            </a:r>
            <a:r>
              <a:rPr lang="zh-CN" altLang="en-US"/>
              <a:t>周游世界</a:t>
            </a:r>
            <a:endParaRPr lang="zh-CN" altLang="en-US"/>
          </a:p>
          <a:p>
            <a:r>
              <a:rPr lang="en-US" altLang="zh-CN"/>
              <a:t>7. </a:t>
            </a:r>
            <a:r>
              <a:rPr lang="zh-CN" altLang="en-US"/>
              <a:t>学习新技术</a:t>
            </a:r>
            <a:endParaRPr lang="zh-CN" altLang="en-US"/>
          </a:p>
          <a:p>
            <a:r>
              <a:rPr lang="en-US" altLang="zh-CN"/>
              <a:t>8. </a:t>
            </a:r>
            <a:r>
              <a:rPr lang="zh-CN" altLang="en-US"/>
              <a:t>验证新</a:t>
            </a:r>
            <a:r>
              <a:rPr lang="zh-CN" altLang="en-US"/>
              <a:t>想法</a:t>
            </a:r>
            <a:endParaRPr lang="zh-CN" altLang="en-US"/>
          </a:p>
          <a:p>
            <a:r>
              <a:rPr lang="en-US" altLang="zh-CN"/>
              <a:t>9. </a:t>
            </a:r>
            <a:r>
              <a:rPr lang="zh-CN" altLang="en-US"/>
              <a:t>锻炼表达</a:t>
            </a:r>
            <a:r>
              <a:rPr lang="zh-CN" altLang="en-US"/>
              <a:t>能力</a:t>
            </a:r>
            <a:endParaRPr lang="zh-CN" altLang="en-US"/>
          </a:p>
          <a:p>
            <a:r>
              <a:rPr lang="en-US" altLang="zh-CN"/>
              <a:t>......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我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VibeCoding</a:t>
            </a: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的</a:t>
            </a: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产物</a:t>
            </a:r>
            <a:endParaRPr lang="zh-CN" altLang="en-US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1252855"/>
            <a:ext cx="3740150" cy="3054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005" y="1284605"/>
            <a:ext cx="3727450" cy="30226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7837805" y="3846830"/>
            <a:ext cx="990600" cy="9906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644900" y="3846830"/>
            <a:ext cx="772160" cy="77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459365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到底用什么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Vibe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Coding？</a:t>
            </a:r>
            <a:endParaRPr lang="en-US" altLang="zh-CN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文本框 1"/>
          <p:cNvSpPr txBox="1"/>
          <p:nvPr/>
        </p:nvSpPr>
        <p:spPr>
          <a:xfrm>
            <a:off x="383540" y="1125855"/>
            <a:ext cx="560705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2023—</a:t>
            </a:r>
            <a:r>
              <a:rPr lang="zh-CN" altLang="en-US"/>
              <a:t>聊天框编程</a:t>
            </a:r>
            <a:r>
              <a:rPr lang="en-US" altLang="zh-CN"/>
              <a:t>—2024—AI IDE</a:t>
            </a:r>
            <a:r>
              <a:rPr lang="zh-CN" altLang="en-US"/>
              <a:t>编程</a:t>
            </a:r>
            <a:r>
              <a:rPr lang="en-US" altLang="zh-CN"/>
              <a:t>—2025—TUI </a:t>
            </a:r>
            <a:r>
              <a:rPr lang="zh-CN" altLang="en-US"/>
              <a:t>编程</a:t>
            </a:r>
            <a:r>
              <a:rPr lang="en-US" altLang="zh-CN"/>
              <a:t>—2026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在不同的时期诞生了不同的产物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最早期</a:t>
            </a:r>
            <a:r>
              <a:rPr lang="en-US" altLang="zh-CN"/>
              <a:t>：</a:t>
            </a:r>
            <a:r>
              <a:rPr lang="zh-CN" altLang="en-US"/>
              <a:t>把有问题的代码丢给</a:t>
            </a:r>
            <a:r>
              <a:rPr lang="en-US" altLang="zh-CN"/>
              <a:t>GPT，</a:t>
            </a:r>
            <a:r>
              <a:rPr lang="zh-CN" altLang="en-US"/>
              <a:t>然后让</a:t>
            </a:r>
            <a:r>
              <a:rPr lang="en-US" altLang="zh-CN"/>
              <a:t>GPT</a:t>
            </a:r>
            <a:r>
              <a:rPr lang="zh-CN" altLang="en-US"/>
              <a:t>返回正确的</a:t>
            </a:r>
            <a:r>
              <a:rPr lang="zh-CN" altLang="en-US"/>
              <a:t>代码</a:t>
            </a:r>
            <a:endParaRPr lang="zh-CN" altLang="en-US"/>
          </a:p>
          <a:p>
            <a:r>
              <a:rPr lang="en-US" altLang="zh-CN"/>
              <a:t>2. AI IDE</a:t>
            </a:r>
            <a:r>
              <a:rPr lang="zh-CN" altLang="en-US"/>
              <a:t>编程时期</a:t>
            </a:r>
            <a:r>
              <a:rPr lang="en-US" altLang="zh-CN"/>
              <a:t>：</a:t>
            </a:r>
            <a:r>
              <a:rPr lang="zh-CN" altLang="en-US"/>
              <a:t>如</a:t>
            </a:r>
            <a:r>
              <a:rPr lang="en-US" altLang="zh-CN"/>
              <a:t> Cursor、windsurf </a:t>
            </a:r>
            <a:r>
              <a:rPr lang="zh-CN" altLang="en-US"/>
              <a:t>等等</a:t>
            </a:r>
            <a:r>
              <a:rPr lang="en-US" altLang="zh-CN"/>
              <a:t>，AI</a:t>
            </a:r>
            <a:r>
              <a:rPr lang="zh-CN" altLang="en-US"/>
              <a:t>上下文空间增加</a:t>
            </a:r>
            <a:r>
              <a:rPr lang="en-US" altLang="zh-CN"/>
              <a:t>+</a:t>
            </a:r>
            <a:r>
              <a:rPr lang="zh-CN" altLang="en-US"/>
              <a:t>文件上下文管理模式升级</a:t>
            </a:r>
            <a:endParaRPr lang="zh-CN" altLang="en-US"/>
          </a:p>
          <a:p>
            <a:r>
              <a:rPr lang="en-US" altLang="zh-CN"/>
              <a:t>3. TUI</a:t>
            </a:r>
            <a:r>
              <a:rPr lang="zh-CN" altLang="en-US"/>
              <a:t>编程时期：由模型厂商</a:t>
            </a:r>
            <a:r>
              <a:rPr lang="en-US" altLang="zh-CN"/>
              <a:t>anthropic</a:t>
            </a:r>
            <a:r>
              <a:rPr lang="zh-CN" altLang="en-US"/>
              <a:t>发起的</a:t>
            </a:r>
            <a:r>
              <a:rPr lang="en-US" altLang="zh-CN"/>
              <a:t>，</a:t>
            </a:r>
            <a:r>
              <a:rPr lang="zh-CN" altLang="en-US"/>
              <a:t>在</a:t>
            </a:r>
            <a:r>
              <a:rPr lang="en-US" altLang="zh-CN"/>
              <a:t>terminal</a:t>
            </a:r>
            <a:r>
              <a:rPr lang="zh-CN" altLang="en-US"/>
              <a:t>里与</a:t>
            </a:r>
            <a:r>
              <a:rPr lang="en-US" altLang="zh-CN"/>
              <a:t>ai</a:t>
            </a:r>
            <a:r>
              <a:rPr lang="zh-CN" altLang="en-US"/>
              <a:t>交流写代码</a:t>
            </a:r>
            <a:r>
              <a:rPr lang="en-US" altLang="zh-CN"/>
              <a:t>，</a:t>
            </a:r>
            <a:r>
              <a:rPr lang="zh-CN" altLang="en-US"/>
              <a:t>其实使用体验与</a:t>
            </a:r>
            <a:r>
              <a:rPr lang="en-US" altLang="zh-CN"/>
              <a:t> IDE </a:t>
            </a:r>
            <a:r>
              <a:rPr lang="zh-CN" altLang="en-US"/>
              <a:t>差不了太多</a:t>
            </a:r>
            <a:r>
              <a:rPr lang="en-US" altLang="zh-CN"/>
              <a:t>，</a:t>
            </a:r>
            <a:r>
              <a:rPr lang="zh-CN" altLang="en-US"/>
              <a:t>但引入了更多骚操作</a:t>
            </a:r>
            <a:r>
              <a:rPr lang="en-US" altLang="zh-CN"/>
              <a:t>：mcp、skill、agent、plugin...，</a:t>
            </a:r>
            <a:endParaRPr lang="zh-CN" altLang="en-US"/>
          </a:p>
          <a:p>
            <a:r>
              <a:rPr lang="zh-CN" altLang="en-US"/>
              <a:t>个人建议</a:t>
            </a:r>
            <a:r>
              <a:rPr lang="en-US" altLang="zh-CN"/>
              <a:t>：</a:t>
            </a:r>
            <a:r>
              <a:rPr lang="zh-CN" altLang="en-US"/>
              <a:t>简单代码可以丢</a:t>
            </a:r>
            <a:r>
              <a:rPr lang="en-US" altLang="zh-CN"/>
              <a:t>GPT、</a:t>
            </a:r>
            <a:r>
              <a:rPr lang="zh-CN" altLang="en-US"/>
              <a:t>入门可以先用</a:t>
            </a:r>
            <a:r>
              <a:rPr lang="zh-CN" altLang="en-US"/>
              <a:t>便宜的</a:t>
            </a:r>
            <a:r>
              <a:rPr lang="en-US" altLang="zh-CN"/>
              <a:t>AI IDE</a:t>
            </a:r>
            <a:r>
              <a:rPr lang="zh-CN" altLang="en-US"/>
              <a:t>如</a:t>
            </a:r>
            <a:r>
              <a:rPr lang="en-US" altLang="zh-CN"/>
              <a:t>Trea，</a:t>
            </a:r>
            <a:endParaRPr lang="en-US" altLang="zh-CN"/>
          </a:p>
          <a:p>
            <a:r>
              <a:rPr lang="zh-CN" altLang="en-US"/>
              <a:t>最后一定要走向</a:t>
            </a:r>
            <a:r>
              <a:rPr lang="en-US" altLang="zh-CN"/>
              <a:t>TUI（</a:t>
            </a:r>
            <a:r>
              <a:rPr lang="zh-CN" altLang="en-US"/>
              <a:t>就像是少用百度多用</a:t>
            </a:r>
            <a:r>
              <a:rPr lang="en-US" altLang="zh-CN"/>
              <a:t>google</a:t>
            </a:r>
            <a:r>
              <a:rPr lang="zh-CN" altLang="en-US"/>
              <a:t>一样</a:t>
            </a:r>
            <a:r>
              <a:rPr lang="en-US" altLang="zh-CN"/>
              <a:t>），</a:t>
            </a:r>
            <a:r>
              <a:rPr lang="zh-CN" altLang="en-US"/>
              <a:t>但最重要的一定是先用起来</a:t>
            </a:r>
            <a:endParaRPr lang="en-US" altLang="zh-CN"/>
          </a:p>
          <a:p>
            <a:r>
              <a:rPr lang="en-US" altLang="zh-CN"/>
              <a:t>TUI</a:t>
            </a:r>
            <a:r>
              <a:rPr lang="zh-CN" altLang="en-US"/>
              <a:t>用什么</a:t>
            </a:r>
            <a:r>
              <a:rPr lang="en-US" altLang="zh-CN"/>
              <a:t>？ClaudeCode？</a:t>
            </a:r>
            <a:r>
              <a:rPr lang="en-US" altLang="zh-CN">
                <a:sym typeface="+mn-ea"/>
              </a:rPr>
              <a:t>Codex？gemini-cli？</a:t>
            </a:r>
            <a:endParaRPr lang="en-US" altLang="zh-CN">
              <a:sym typeface="+mn-ea"/>
            </a:endParaRPr>
          </a:p>
          <a:p>
            <a:r>
              <a:rPr lang="zh-CN" altLang="en-US"/>
              <a:t>个人建议</a:t>
            </a:r>
            <a:r>
              <a:rPr lang="en-US" altLang="zh-CN"/>
              <a:t>Claude Code </a:t>
            </a:r>
            <a:r>
              <a:rPr lang="zh-CN" altLang="en-US"/>
              <a:t>毕竟他为了写代码连图</a:t>
            </a:r>
            <a:r>
              <a:rPr lang="zh-CN" altLang="en-US"/>
              <a:t>都不要了</a:t>
            </a:r>
            <a:endParaRPr lang="zh-CN" altLang="en-US"/>
          </a:p>
          <a:p>
            <a:r>
              <a:rPr lang="zh-CN" altLang="en-US"/>
              <a:t>建议大家各取所长</a:t>
            </a:r>
            <a:r>
              <a:rPr lang="en-US" altLang="zh-CN"/>
              <a:t>，</a:t>
            </a:r>
            <a:r>
              <a:rPr lang="zh-CN" altLang="en-US"/>
              <a:t>参考右图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260" y="1641475"/>
            <a:ext cx="3647440" cy="2910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40" y="2168525"/>
            <a:ext cx="2845435" cy="2466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ctrTitle"/>
          </p:nvPr>
        </p:nvSpPr>
        <p:spPr>
          <a:xfrm>
            <a:off x="747250" y="1697250"/>
            <a:ext cx="746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以</a:t>
            </a:r>
            <a:r>
              <a:rPr lang="en-US" altLang="zh-CN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ClaudeCode</a:t>
            </a:r>
            <a:r>
              <a:rPr lang="zh-CN" altLang="en-US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为例</a:t>
            </a:r>
            <a:br>
              <a:rPr lang="zh-CN" altLang="en-US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zh-CN" altLang="en-US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详解</a:t>
            </a:r>
            <a:r>
              <a:rPr lang="en-US" altLang="zh-CN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VibeCoding</a:t>
            </a:r>
            <a:endParaRPr lang="en-US" altLang="zh-CN" sz="5600" b="1">
              <a:solidFill>
                <a:srgbClr val="36AFF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459365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怎么用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？</a:t>
            </a:r>
            <a:endParaRPr lang="en-US" altLang="zh-CN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文本框 2"/>
          <p:cNvSpPr txBox="1"/>
          <p:nvPr/>
        </p:nvSpPr>
        <p:spPr>
          <a:xfrm>
            <a:off x="363220" y="1313180"/>
            <a:ext cx="55543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说出你的需求即可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VibeCoding</a:t>
            </a:r>
            <a:r>
              <a:rPr lang="zh-CN" altLang="en-US"/>
              <a:t>的核心能力就是上下文管理</a:t>
            </a:r>
            <a:r>
              <a:rPr lang="zh-CN" altLang="en-US"/>
              <a:t>能力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https://x.com/search?q=from%3A0xhardman%20%E9%9C%80%E6%B1%82&amp;src=typed_query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3046095"/>
            <a:ext cx="6845300" cy="196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459365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如何做好上下问</a:t>
            </a: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管理</a:t>
            </a:r>
            <a:endParaRPr lang="zh-CN" altLang="en-US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文本框 2"/>
          <p:cNvSpPr txBox="1"/>
          <p:nvPr/>
        </p:nvSpPr>
        <p:spPr>
          <a:xfrm>
            <a:off x="363220" y="1313180"/>
            <a:ext cx="555434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说出你的需求即可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VibeCoding</a:t>
            </a:r>
            <a:r>
              <a:rPr lang="zh-CN" altLang="en-US"/>
              <a:t>的核心能力就是上下文管理</a:t>
            </a:r>
            <a:r>
              <a:rPr lang="zh-CN" altLang="en-US"/>
              <a:t>能力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plan mode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勤看</a:t>
            </a:r>
            <a:r>
              <a:rPr lang="en-US" altLang="zh-CN"/>
              <a:t> context </a:t>
            </a:r>
            <a:endParaRPr lang="en-US" altLang="zh-CN"/>
          </a:p>
          <a:p>
            <a:r>
              <a:rPr lang="en-US" altLang="zh-CN"/>
              <a:t>3. /compact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多跟</a:t>
            </a:r>
            <a:r>
              <a:rPr lang="en-US" altLang="zh-CN"/>
              <a:t>ai</a:t>
            </a:r>
            <a:r>
              <a:rPr lang="zh-CN" altLang="en-US"/>
              <a:t>请教</a:t>
            </a:r>
            <a:r>
              <a:rPr lang="en-US" altLang="zh-CN"/>
              <a:t>？</a:t>
            </a:r>
            <a:r>
              <a:rPr lang="zh-CN" altLang="en-US"/>
              <a:t>让</a:t>
            </a:r>
            <a:r>
              <a:rPr lang="en-US" altLang="zh-CN"/>
              <a:t>ai</a:t>
            </a:r>
            <a:r>
              <a:rPr lang="zh-CN" altLang="en-US"/>
              <a:t>发现问题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https://x.com/search?q=from%3A0xhardman%20%E9%9C%80%E6%B1%82&amp;src=typed_query</a:t>
            </a:r>
            <a:endParaRPr lang="en-US" altLang="zh-CN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2242185"/>
            <a:ext cx="4343400" cy="199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459365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MCP/Agent/Skill/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Plugin</a:t>
            </a:r>
            <a:endParaRPr lang="en-US" altLang="zh-CN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3610" y="487680"/>
            <a:ext cx="2923540" cy="41414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7840" y="189547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https://x.com/0xhardman/status/2008277322148049345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459365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怎么做好看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UI？</a:t>
            </a:r>
            <a:endParaRPr lang="en-US" altLang="zh-CN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" name="文本框 0"/>
          <p:cNvSpPr txBox="1"/>
          <p:nvPr/>
        </p:nvSpPr>
        <p:spPr>
          <a:xfrm>
            <a:off x="1507490" y="179133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https://x.com/0xhardman/status/2000083081089392646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7915" y="301625"/>
            <a:ext cx="3037840" cy="454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459365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ClaudeCode</a:t>
            </a:r>
            <a:r>
              <a:rPr lang="zh-CN" altLang="en-US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小技巧</a:t>
            </a:r>
            <a:r>
              <a:rPr lang="en-US" alt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？</a:t>
            </a:r>
            <a:endParaRPr lang="en-US" altLang="zh-CN"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" name="文本框 0"/>
          <p:cNvSpPr txBox="1"/>
          <p:nvPr/>
        </p:nvSpPr>
        <p:spPr>
          <a:xfrm>
            <a:off x="1507490" y="179133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https://x.com/0xhardman/status/2011709903157539012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2205" y="831850"/>
            <a:ext cx="4043680" cy="347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01850" y="3310250"/>
            <a:ext cx="1002100" cy="2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4" name="Google Shape;454;p49"/>
          <p:cNvSpPr txBox="1"/>
          <p:nvPr>
            <p:ph type="ctrTitle"/>
          </p:nvPr>
        </p:nvSpPr>
        <p:spPr>
          <a:xfrm>
            <a:off x="773275" y="1566100"/>
            <a:ext cx="74616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5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Thanks</a:t>
            </a:r>
            <a:endParaRPr sz="5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55" name="Google Shape;455;p49"/>
          <p:cNvSpPr txBox="1"/>
          <p:nvPr>
            <p:ph type="ctrTitle"/>
          </p:nvPr>
        </p:nvSpPr>
        <p:spPr>
          <a:xfrm>
            <a:off x="800394" y="2495465"/>
            <a:ext cx="74616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Contact 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wechat: hardman_eth</a:t>
            </a:r>
            <a:b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en-US" alt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0xhardman</a:t>
            </a:r>
            <a:b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457" name="Google Shape;457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00000" y="3667632"/>
            <a:ext cx="1005803" cy="2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01850" y="4025025"/>
            <a:ext cx="1296325" cy="3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图片 0"/>
          <p:cNvPicPr/>
          <p:nvPr/>
        </p:nvPicPr>
        <p:blipFill>
          <a:blip r:embed="rId4"/>
          <a:stretch>
            <a:fillRect/>
          </a:stretch>
        </p:blipFill>
        <p:spPr>
          <a:xfrm>
            <a:off x="4451985" y="906145"/>
            <a:ext cx="381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ctrTitle"/>
          </p:nvPr>
        </p:nvSpPr>
        <p:spPr>
          <a:xfrm>
            <a:off x="747250" y="1697250"/>
            <a:ext cx="746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以</a:t>
            </a:r>
            <a:r>
              <a:rPr lang="en-US" altLang="zh-CN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</a:t>
            </a:r>
            <a:r>
              <a:rPr lang="zh-CN" altLang="en-US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为例</a:t>
            </a:r>
            <a:br>
              <a:rPr lang="zh-CN" altLang="en-US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zh-CN" altLang="en-US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讲解</a:t>
            </a:r>
            <a:r>
              <a:rPr lang="zh-CN" altLang="en-US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经典黑客松</a:t>
            </a:r>
            <a:r>
              <a:rPr lang="zh-CN" altLang="en-US" sz="56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流程</a:t>
            </a:r>
            <a:endParaRPr lang="zh-CN" altLang="en-US" sz="5600" b="1">
              <a:solidFill>
                <a:srgbClr val="36AFF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介绍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23"/>
          <p:cNvSpPr txBox="1"/>
          <p:nvPr>
            <p:ph type="ctrTitle"/>
          </p:nvPr>
        </p:nvSpPr>
        <p:spPr>
          <a:xfrm>
            <a:off x="818275" y="2807400"/>
            <a:ext cx="1152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1350</a:t>
            </a:r>
            <a:endParaRPr sz="3000" b="1">
              <a:solidFill>
                <a:srgbClr val="36AFF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0" name="Google Shape;160;p23"/>
          <p:cNvSpPr txBox="1"/>
          <p:nvPr>
            <p:ph type="ctrTitle"/>
          </p:nvPr>
        </p:nvSpPr>
        <p:spPr>
          <a:xfrm>
            <a:off x="818275" y="3150275"/>
            <a:ext cx="11055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Hackers</a:t>
            </a:r>
            <a:endParaRPr sz="16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1" name="Google Shape;161;p23"/>
          <p:cNvSpPr txBox="1"/>
          <p:nvPr>
            <p:ph type="ctrTitle"/>
          </p:nvPr>
        </p:nvSpPr>
        <p:spPr>
          <a:xfrm>
            <a:off x="2082225" y="2807400"/>
            <a:ext cx="1152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90</a:t>
            </a:r>
            <a:endParaRPr sz="3000" b="1">
              <a:solidFill>
                <a:srgbClr val="36AFF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2" name="Google Shape;162;p23"/>
          <p:cNvSpPr txBox="1"/>
          <p:nvPr>
            <p:ph type="ctrTitle"/>
          </p:nvPr>
        </p:nvSpPr>
        <p:spPr>
          <a:xfrm>
            <a:off x="2065425" y="3150275"/>
            <a:ext cx="11856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Countries</a:t>
            </a:r>
            <a:endParaRPr sz="16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3" name="Google Shape;163;p23"/>
          <p:cNvSpPr txBox="1"/>
          <p:nvPr>
            <p:ph type="ctrTitle"/>
          </p:nvPr>
        </p:nvSpPr>
        <p:spPr>
          <a:xfrm>
            <a:off x="3346175" y="2807400"/>
            <a:ext cx="1152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24%</a:t>
            </a:r>
            <a:endParaRPr sz="3000" b="1">
              <a:solidFill>
                <a:srgbClr val="36AFF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4" name="Google Shape;164;p23"/>
          <p:cNvSpPr txBox="1"/>
          <p:nvPr>
            <p:ph type="ctrTitle"/>
          </p:nvPr>
        </p:nvSpPr>
        <p:spPr>
          <a:xfrm>
            <a:off x="3243525" y="3150275"/>
            <a:ext cx="14508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NewInWeb3</a:t>
            </a:r>
            <a:endParaRPr sz="16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5" name="Google Shape;165;p23"/>
          <p:cNvSpPr txBox="1"/>
          <p:nvPr>
            <p:ph type="ctrTitle"/>
          </p:nvPr>
        </p:nvSpPr>
        <p:spPr>
          <a:xfrm>
            <a:off x="818275" y="3696025"/>
            <a:ext cx="11520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36H</a:t>
            </a:r>
            <a:endParaRPr sz="3000" b="1">
              <a:solidFill>
                <a:srgbClr val="36AFF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6" name="Google Shape;166;p23"/>
          <p:cNvSpPr txBox="1"/>
          <p:nvPr>
            <p:ph type="ctrTitle"/>
          </p:nvPr>
        </p:nvSpPr>
        <p:spPr>
          <a:xfrm>
            <a:off x="818275" y="4038900"/>
            <a:ext cx="10476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Hacking</a:t>
            </a:r>
            <a:endParaRPr sz="16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7" name="Google Shape;167;p23"/>
          <p:cNvSpPr txBox="1"/>
          <p:nvPr>
            <p:ph type="ctrTitle"/>
          </p:nvPr>
        </p:nvSpPr>
        <p:spPr>
          <a:xfrm>
            <a:off x="2198925" y="3696025"/>
            <a:ext cx="9186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00" b="1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427</a:t>
            </a:r>
            <a:endParaRPr sz="3000" b="1">
              <a:solidFill>
                <a:srgbClr val="36AFF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8" name="Google Shape;168;p23"/>
          <p:cNvSpPr txBox="1"/>
          <p:nvPr>
            <p:ph type="ctrTitle"/>
          </p:nvPr>
        </p:nvSpPr>
        <p:spPr>
          <a:xfrm>
            <a:off x="2134425" y="4038900"/>
            <a:ext cx="10476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Projects</a:t>
            </a:r>
            <a:endParaRPr sz="16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69" name="Google Shape;169;p23"/>
          <p:cNvSpPr txBox="1"/>
          <p:nvPr>
            <p:ph type="ctrTitle"/>
          </p:nvPr>
        </p:nvSpPr>
        <p:spPr>
          <a:xfrm>
            <a:off x="818275" y="1108033"/>
            <a:ext cx="4214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0" name="Google Shape;170;p23"/>
          <p:cNvSpPr txBox="1"/>
          <p:nvPr>
            <p:ph type="ctrTitle"/>
          </p:nvPr>
        </p:nvSpPr>
        <p:spPr>
          <a:xfrm>
            <a:off x="818275" y="1446725"/>
            <a:ext cx="46020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 是一个全球性的以太坊开发者社区和活动组织者。他们专注于促进以太坊生态系统的发展和创新，并为开发者提供学习、合作和展示作品的机会。每年都会</a:t>
            </a:r>
            <a:r>
              <a:rPr lang="zh-CN" sz="1000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在各地</a:t>
            </a: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举办大量的</a:t>
            </a:r>
            <a:r>
              <a:rPr lang="zh-CN" sz="1000">
                <a:solidFill>
                  <a:srgbClr val="36AFF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高质量</a:t>
            </a:r>
            <a:r>
              <a:rPr lang="zh-CN" sz="100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线下黑客松。</a:t>
            </a:r>
            <a:endParaRPr sz="100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1" name="Google Shape;171;p23"/>
          <p:cNvSpPr txBox="1"/>
          <p:nvPr>
            <p:ph type="ctrTitle"/>
          </p:nvPr>
        </p:nvSpPr>
        <p:spPr>
          <a:xfrm>
            <a:off x="818275" y="2402033"/>
            <a:ext cx="4214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 Istantul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——空前的盛会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91375" y="973675"/>
            <a:ext cx="3341692" cy="370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24"/>
          <p:cNvSpPr txBox="1"/>
          <p:nvPr>
            <p:ph type="ctrTitle"/>
          </p:nvPr>
        </p:nvSpPr>
        <p:spPr>
          <a:xfrm>
            <a:off x="805725" y="1462325"/>
            <a:ext cx="3328800" cy="21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Application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Stake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Check in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Workshop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Opening Ceremonies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Hack/Build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Pitch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Closing Ceremonies 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After Party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-Application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25"/>
          <p:cNvSpPr txBox="1"/>
          <p:nvPr>
            <p:ph type="ctrTitle"/>
          </p:nvPr>
        </p:nvSpPr>
        <p:spPr>
          <a:xfrm>
            <a:off x="805725" y="1462325"/>
            <a:ext cx="3632100" cy="21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Email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Name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Country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Gender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University/Company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Profile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Wallet Address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Social Media(Github, twitter)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CV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Role+Experience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 panose="02000503000000020004"/>
              <a:buAutoNum type="arabicPeriod"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Background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88225" y="989725"/>
            <a:ext cx="4401374" cy="3523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-Stake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p26"/>
          <p:cNvSpPr txBox="1"/>
          <p:nvPr>
            <p:ph type="ctrTitle"/>
          </p:nvPr>
        </p:nvSpPr>
        <p:spPr>
          <a:xfrm>
            <a:off x="805725" y="1462325"/>
            <a:ext cx="3632100" cy="21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质押一定金额，确保你出席比赛。一般0.003-0.005ETH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同时会作为钱包验证，未来用于发放奖金</a:t>
            </a:r>
            <a:endParaRPr sz="16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90225" y="1078225"/>
            <a:ext cx="4401374" cy="346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ctrTitle"/>
          </p:nvPr>
        </p:nvSpPr>
        <p:spPr>
          <a:xfrm>
            <a:off x="802900" y="487725"/>
            <a:ext cx="7441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ETHGlobal参赛流程</a:t>
            </a:r>
            <a:r>
              <a:rPr lang="zh-CN" sz="16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-Check in</a:t>
            </a:r>
            <a:endParaRPr sz="2800"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3400" y="5014875"/>
            <a:ext cx="9144000" cy="128400"/>
          </a:xfrm>
          <a:prstGeom prst="rect">
            <a:avLst/>
          </a:prstGeom>
          <a:solidFill>
            <a:srgbClr val="36A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2900" y="1211775"/>
            <a:ext cx="2926326" cy="195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7689100" y="2467625"/>
            <a:ext cx="1458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出示自己的Ticket+身份认证证件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领取周边</a:t>
            </a:r>
            <a:endParaRPr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（Swag）</a:t>
            </a:r>
            <a:endParaRPr lang="zh-CN"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以及一个钱包</a:t>
            </a:r>
            <a:r>
              <a:rPr lang="zh-CN" sz="16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手环</a:t>
            </a:r>
            <a:endParaRPr lang="zh-CN" sz="1600" b="1">
              <a:solidFill>
                <a:schemeClr val="dk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08025" y="1211775"/>
            <a:ext cx="633938" cy="195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78051" y="1211775"/>
            <a:ext cx="2852244" cy="19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1300" y="3242100"/>
            <a:ext cx="6827401" cy="164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3769</Words>
  <Application>WPS 演示</Application>
  <PresentationFormat/>
  <Paragraphs>388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Arial</vt:lpstr>
      <vt:lpstr>宋体</vt:lpstr>
      <vt:lpstr>Wingdings</vt:lpstr>
      <vt:lpstr>Arial</vt:lpstr>
      <vt:lpstr>Inter</vt:lpstr>
      <vt:lpstr>宋体</vt:lpstr>
      <vt:lpstr>汉仪书宋二KW</vt:lpstr>
      <vt:lpstr>微软雅黑</vt:lpstr>
      <vt:lpstr>汉仪旗黑</vt:lpstr>
      <vt:lpstr>Arial Unicode MS</vt:lpstr>
      <vt:lpstr>Inter</vt:lpstr>
      <vt:lpstr>Simple Light</vt:lpstr>
      <vt:lpstr>主讲人：0xhardman</vt:lpstr>
      <vt:lpstr>LXDAO网管、BeWater前全栈实习生</vt:lpstr>
      <vt:lpstr>我说</vt:lpstr>
      <vt:lpstr>黑客松参赛干货</vt:lpstr>
      <vt:lpstr>ETHGlobal Istantul——空前的盛会</vt:lpstr>
      <vt:lpstr>After Party</vt:lpstr>
      <vt:lpstr>Background</vt:lpstr>
      <vt:lpstr>同时会作为钱包验证，未来用于发放奖金</vt:lpstr>
      <vt:lpstr>ETHGlobal参赛流程-Check in</vt:lpstr>
      <vt:lpstr>ETHGlobal参赛流程-Check in</vt:lpstr>
      <vt:lpstr>ETHGlobal参赛流程-Workshop</vt:lpstr>
      <vt:lpstr>ETHGlobal参赛流程-Opening Ceremonies</vt:lpstr>
      <vt:lpstr>ETHGlobal参赛流程-Hack/Build</vt:lpstr>
      <vt:lpstr>ETHGlobal参赛流程-Hack/Build</vt:lpstr>
      <vt:lpstr>ETHGlobal参赛流程-Pitch</vt:lpstr>
      <vt:lpstr>ETHGlobal参赛流程-Closing Ceremonies</vt:lpstr>
      <vt:lpstr>ETHGlobal参赛流程-After Party</vt:lpstr>
      <vt:lpstr>心动了吗？</vt:lpstr>
      <vt:lpstr>黑客松参赛干货</vt:lpstr>
      <vt:lpstr>毕竟有句话叫</vt:lpstr>
      <vt:lpstr>大活动里的凑场</vt:lpstr>
      <vt:lpstr>人越多分的钱也越多</vt:lpstr>
      <vt:lpstr>想想自己喜欢/关注的产品有什么你想帮他们开发的功能？</vt:lpstr>
      <vt:lpstr>勿忘画饼</vt:lpstr>
      <vt:lpstr>前端+区块链：https://scaffoldeth.io/</vt:lpstr>
      <vt:lpstr>什么赛道</vt:lpstr>
      <vt:lpstr>有寻求建议，多问问题，混个脸熟</vt:lpstr>
      <vt:lpstr>打什么黑客松？</vt:lpstr>
      <vt:lpstr>黑客松？</vt:lpstr>
      <vt:lpstr>Vibe Coding</vt:lpstr>
      <vt:lpstr>Vibe Coding</vt:lpstr>
      <vt:lpstr>黑客松参赛干货</vt:lpstr>
      <vt:lpstr>到底用什么VibeCoding？</vt:lpstr>
      <vt:lpstr>怎么用？</vt:lpstr>
      <vt:lpstr>MCP/Agent/Skill/Plugin</vt:lpstr>
      <vt:lpstr>怎么做好看UI？</vt:lpstr>
      <vt:lpstr>怎么做好看UI？</vt:lpstr>
      <vt:lpstr>wechat: hardman_eth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Devconnect大会干货及见闻趋势分享</dc:title>
  <dc:creator/>
  <cp:lastModifiedBy>张洲铭</cp:lastModifiedBy>
  <cp:revision>6</cp:revision>
  <dcterms:created xsi:type="dcterms:W3CDTF">2026-01-26T12:17:26Z</dcterms:created>
  <dcterms:modified xsi:type="dcterms:W3CDTF">2026-01-26T12:17:26Z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6D1E0FB88881A4EEB4307769A7AEAC31_43</vt:lpwstr>
  </property>
  <property fmtid="{D5CDD505-2E9C-101B-9397-08002B2CF9AE}" pid="3" name="KSOProductBuildVer">
    <vt:lpwstr>2052-12.1.24031.24031</vt:lpwstr>
  </property>
</Properties>
</file>